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"/>
  </p:notesMasterIdLst>
  <p:sldIdLst>
    <p:sldId id="283" r:id="rId2"/>
    <p:sldId id="285" r:id="rId3"/>
    <p:sldId id="284" r:id="rId4"/>
  </p:sldIdLst>
  <p:sldSz cx="12190413" cy="6948488"/>
  <p:notesSz cx="9928225" cy="6797675"/>
  <p:defaultTextStyle>
    <a:defPPr>
      <a:defRPr lang="ru-RU"/>
    </a:defPPr>
    <a:lvl1pPr marL="0" algn="l" defTabSz="109354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6772" algn="l" defTabSz="109354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3543" algn="l" defTabSz="109354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0315" algn="l" defTabSz="109354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87086" algn="l" defTabSz="109354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33858" algn="l" defTabSz="109354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0628" algn="l" defTabSz="109354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27400" algn="l" defTabSz="109354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74173" algn="l" defTabSz="109354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6309"/>
    <a:srgbClr val="DD6909"/>
    <a:srgbClr val="C75F09"/>
    <a:srgbClr val="007635"/>
    <a:srgbClr val="00863D"/>
    <a:srgbClr val="008A3E"/>
    <a:srgbClr val="007E39"/>
    <a:srgbClr val="009644"/>
    <a:srgbClr val="A40000"/>
    <a:srgbClr val="B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5" autoAdjust="0"/>
  </p:normalViewPr>
  <p:slideViewPr>
    <p:cSldViewPr>
      <p:cViewPr>
        <p:scale>
          <a:sx n="80" d="100"/>
          <a:sy n="80" d="100"/>
        </p:scale>
        <p:origin x="-1632" y="-642"/>
      </p:cViewPr>
      <p:guideLst>
        <p:guide orient="horz" pos="2189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40CCD-6327-4328-82B2-0A41CCDDFBEF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28913" y="509588"/>
            <a:ext cx="44704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9C0F1-C758-4061-B709-F21284759E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075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35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6772" algn="l" defTabSz="10935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3543" algn="l" defTabSz="10935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0315" algn="l" defTabSz="10935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87086" algn="l" defTabSz="10935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33858" algn="l" defTabSz="10935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80628" algn="l" defTabSz="10935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27400" algn="l" defTabSz="10935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74173" algn="l" defTabSz="10935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28913" y="509588"/>
            <a:ext cx="44704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6EBB4-028C-4D50-B1D6-B4C848A5ADA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426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28913" y="509588"/>
            <a:ext cx="44704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6EBB4-028C-4D50-B1D6-B4C848A5ADA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426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28913" y="509588"/>
            <a:ext cx="44704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6EBB4-028C-4D50-B1D6-B4C848A5ADA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426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4" y="2158539"/>
            <a:ext cx="10361851" cy="14894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4" y="3937477"/>
            <a:ext cx="8533289" cy="17757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6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3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0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8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33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0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2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74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3700-BD02-4B5E-B85F-9993427F7C0B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3C32-DF99-4966-B853-73B9059F1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3700-BD02-4B5E-B85F-9993427F7C0B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3C32-DF99-4966-B853-73B9059F1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51" y="278265"/>
            <a:ext cx="2742843" cy="59287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4" y="278265"/>
            <a:ext cx="8025355" cy="5928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3700-BD02-4B5E-B85F-9993427F7C0B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3C32-DF99-4966-B853-73B9059F1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3700-BD02-4B5E-B85F-9993427F7C0B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3C32-DF99-4966-B853-73B9059F1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1" y="4465049"/>
            <a:ext cx="10361851" cy="1380047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1" y="2945067"/>
            <a:ext cx="10361851" cy="1519981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67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35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031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870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3385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06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274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7417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3700-BD02-4B5E-B85F-9993427F7C0B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3C32-DF99-4966-B853-73B9059F1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4" y="1621315"/>
            <a:ext cx="5384098" cy="458568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6" y="1621315"/>
            <a:ext cx="5384098" cy="458568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3700-BD02-4B5E-B85F-9993427F7C0B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3C32-DF99-4966-B853-73B9059F1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2" y="1555369"/>
            <a:ext cx="5386216" cy="64820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6772" indent="0">
              <a:buNone/>
              <a:defRPr sz="2400" b="1"/>
            </a:lvl2pPr>
            <a:lvl3pPr marL="1093543" indent="0">
              <a:buNone/>
              <a:defRPr sz="2200" b="1"/>
            </a:lvl3pPr>
            <a:lvl4pPr marL="1640315" indent="0">
              <a:buNone/>
              <a:defRPr sz="1900" b="1"/>
            </a:lvl4pPr>
            <a:lvl5pPr marL="2187086" indent="0">
              <a:buNone/>
              <a:defRPr sz="1900" b="1"/>
            </a:lvl5pPr>
            <a:lvl6pPr marL="2733858" indent="0">
              <a:buNone/>
              <a:defRPr sz="1900" b="1"/>
            </a:lvl6pPr>
            <a:lvl7pPr marL="3280628" indent="0">
              <a:buNone/>
              <a:defRPr sz="1900" b="1"/>
            </a:lvl7pPr>
            <a:lvl8pPr marL="3827400" indent="0">
              <a:buNone/>
              <a:defRPr sz="1900" b="1"/>
            </a:lvl8pPr>
            <a:lvl9pPr marL="437417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2" y="2203575"/>
            <a:ext cx="5386216" cy="400342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5" y="1555369"/>
            <a:ext cx="5388331" cy="64820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6772" indent="0">
              <a:buNone/>
              <a:defRPr sz="2400" b="1"/>
            </a:lvl2pPr>
            <a:lvl3pPr marL="1093543" indent="0">
              <a:buNone/>
              <a:defRPr sz="2200" b="1"/>
            </a:lvl3pPr>
            <a:lvl4pPr marL="1640315" indent="0">
              <a:buNone/>
              <a:defRPr sz="1900" b="1"/>
            </a:lvl4pPr>
            <a:lvl5pPr marL="2187086" indent="0">
              <a:buNone/>
              <a:defRPr sz="1900" b="1"/>
            </a:lvl5pPr>
            <a:lvl6pPr marL="2733858" indent="0">
              <a:buNone/>
              <a:defRPr sz="1900" b="1"/>
            </a:lvl6pPr>
            <a:lvl7pPr marL="3280628" indent="0">
              <a:buNone/>
              <a:defRPr sz="1900" b="1"/>
            </a:lvl7pPr>
            <a:lvl8pPr marL="3827400" indent="0">
              <a:buNone/>
              <a:defRPr sz="1900" b="1"/>
            </a:lvl8pPr>
            <a:lvl9pPr marL="437417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5" y="2203575"/>
            <a:ext cx="5388331" cy="400342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3700-BD02-4B5E-B85F-9993427F7C0B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3C32-DF99-4966-B853-73B9059F1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3700-BD02-4B5E-B85F-9993427F7C0B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3C32-DF99-4966-B853-73B9059F1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3700-BD02-4B5E-B85F-9993427F7C0B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3C32-DF99-4966-B853-73B9059F1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2" y="276655"/>
            <a:ext cx="4010562" cy="1177383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6" y="276653"/>
            <a:ext cx="6814781" cy="5930342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2" y="1454038"/>
            <a:ext cx="4010562" cy="4752958"/>
          </a:xfrm>
        </p:spPr>
        <p:txBody>
          <a:bodyPr/>
          <a:lstStyle>
            <a:lvl1pPr marL="0" indent="0">
              <a:buNone/>
              <a:defRPr sz="1700"/>
            </a:lvl1pPr>
            <a:lvl2pPr marL="546772" indent="0">
              <a:buNone/>
              <a:defRPr sz="1400"/>
            </a:lvl2pPr>
            <a:lvl3pPr marL="1093543" indent="0">
              <a:buNone/>
              <a:defRPr sz="1300"/>
            </a:lvl3pPr>
            <a:lvl4pPr marL="1640315" indent="0">
              <a:buNone/>
              <a:defRPr sz="1100"/>
            </a:lvl4pPr>
            <a:lvl5pPr marL="2187086" indent="0">
              <a:buNone/>
              <a:defRPr sz="1100"/>
            </a:lvl5pPr>
            <a:lvl6pPr marL="2733858" indent="0">
              <a:buNone/>
              <a:defRPr sz="1100"/>
            </a:lvl6pPr>
            <a:lvl7pPr marL="3280628" indent="0">
              <a:buNone/>
              <a:defRPr sz="1100"/>
            </a:lvl7pPr>
            <a:lvl8pPr marL="3827400" indent="0">
              <a:buNone/>
              <a:defRPr sz="1100"/>
            </a:lvl8pPr>
            <a:lvl9pPr marL="437417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3700-BD02-4B5E-B85F-9993427F7C0B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3C32-DF99-4966-B853-73B9059F1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63943"/>
            <a:ext cx="7314248" cy="57421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20861"/>
            <a:ext cx="7314248" cy="4169093"/>
          </a:xfrm>
        </p:spPr>
        <p:txBody>
          <a:bodyPr/>
          <a:lstStyle>
            <a:lvl1pPr marL="0" indent="0">
              <a:buNone/>
              <a:defRPr sz="3800"/>
            </a:lvl1pPr>
            <a:lvl2pPr marL="546772" indent="0">
              <a:buNone/>
              <a:defRPr sz="3300"/>
            </a:lvl2pPr>
            <a:lvl3pPr marL="1093543" indent="0">
              <a:buNone/>
              <a:defRPr sz="2900"/>
            </a:lvl3pPr>
            <a:lvl4pPr marL="1640315" indent="0">
              <a:buNone/>
              <a:defRPr sz="2400"/>
            </a:lvl4pPr>
            <a:lvl5pPr marL="2187086" indent="0">
              <a:buNone/>
              <a:defRPr sz="2400"/>
            </a:lvl5pPr>
            <a:lvl6pPr marL="2733858" indent="0">
              <a:buNone/>
              <a:defRPr sz="2400"/>
            </a:lvl6pPr>
            <a:lvl7pPr marL="3280628" indent="0">
              <a:buNone/>
              <a:defRPr sz="2400"/>
            </a:lvl7pPr>
            <a:lvl8pPr marL="3827400" indent="0">
              <a:buNone/>
              <a:defRPr sz="2400"/>
            </a:lvl8pPr>
            <a:lvl9pPr marL="4374173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438157"/>
            <a:ext cx="7314248" cy="815482"/>
          </a:xfrm>
        </p:spPr>
        <p:txBody>
          <a:bodyPr/>
          <a:lstStyle>
            <a:lvl1pPr marL="0" indent="0">
              <a:buNone/>
              <a:defRPr sz="1700"/>
            </a:lvl1pPr>
            <a:lvl2pPr marL="546772" indent="0">
              <a:buNone/>
              <a:defRPr sz="1400"/>
            </a:lvl2pPr>
            <a:lvl3pPr marL="1093543" indent="0">
              <a:buNone/>
              <a:defRPr sz="1300"/>
            </a:lvl3pPr>
            <a:lvl4pPr marL="1640315" indent="0">
              <a:buNone/>
              <a:defRPr sz="1100"/>
            </a:lvl4pPr>
            <a:lvl5pPr marL="2187086" indent="0">
              <a:buNone/>
              <a:defRPr sz="1100"/>
            </a:lvl5pPr>
            <a:lvl6pPr marL="2733858" indent="0">
              <a:buNone/>
              <a:defRPr sz="1100"/>
            </a:lvl6pPr>
            <a:lvl7pPr marL="3280628" indent="0">
              <a:buNone/>
              <a:defRPr sz="1100"/>
            </a:lvl7pPr>
            <a:lvl8pPr marL="3827400" indent="0">
              <a:buNone/>
              <a:defRPr sz="1100"/>
            </a:lvl8pPr>
            <a:lvl9pPr marL="437417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3700-BD02-4B5E-B85F-9993427F7C0B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3C32-DF99-4966-B853-73B9059F1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2" y="278264"/>
            <a:ext cx="10971372" cy="1158081"/>
          </a:xfrm>
          <a:prstGeom prst="rect">
            <a:avLst/>
          </a:prstGeom>
        </p:spPr>
        <p:txBody>
          <a:bodyPr vert="horz" lIns="109354" tIns="54677" rIns="109354" bIns="5467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2" y="1621315"/>
            <a:ext cx="10971372" cy="4585681"/>
          </a:xfrm>
          <a:prstGeom prst="rect">
            <a:avLst/>
          </a:prstGeom>
        </p:spPr>
        <p:txBody>
          <a:bodyPr vert="horz" lIns="109354" tIns="54677" rIns="109354" bIns="5467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2" y="6440221"/>
            <a:ext cx="2844430" cy="369943"/>
          </a:xfrm>
          <a:prstGeom prst="rect">
            <a:avLst/>
          </a:prstGeom>
        </p:spPr>
        <p:txBody>
          <a:bodyPr vert="horz" lIns="109354" tIns="54677" rIns="109354" bIns="5467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03700-BD02-4B5E-B85F-9993427F7C0B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61" y="6440221"/>
            <a:ext cx="3860296" cy="369943"/>
          </a:xfrm>
          <a:prstGeom prst="rect">
            <a:avLst/>
          </a:prstGeom>
        </p:spPr>
        <p:txBody>
          <a:bodyPr vert="horz" lIns="109354" tIns="54677" rIns="109354" bIns="5467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440221"/>
            <a:ext cx="2844430" cy="369943"/>
          </a:xfrm>
          <a:prstGeom prst="rect">
            <a:avLst/>
          </a:prstGeom>
        </p:spPr>
        <p:txBody>
          <a:bodyPr vert="horz" lIns="109354" tIns="54677" rIns="109354" bIns="5467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B3C32-DF99-4966-B853-73B9059F1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1093543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0079" indent="-410079" algn="l" defTabSz="1093543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8504" indent="-341732" algn="l" defTabSz="1093543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6929" indent="-273386" algn="l" defTabSz="1093543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3701" indent="-273386" algn="l" defTabSz="1093543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0471" indent="-273386" algn="l" defTabSz="1093543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7244" indent="-273386" algn="l" defTabSz="109354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54015" indent="-273386" algn="l" defTabSz="109354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00786" indent="-273386" algn="l" defTabSz="109354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47557" indent="-273386" algn="l" defTabSz="109354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35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6772" algn="l" defTabSz="10935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3543" algn="l" defTabSz="10935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0315" algn="l" defTabSz="10935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87086" algn="l" defTabSz="10935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3858" algn="l" defTabSz="10935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628" algn="l" defTabSz="10935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7400" algn="l" defTabSz="10935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74173" algn="l" defTabSz="10935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ezorgboerdrenthe.nl/images/notes-bg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478" y1="52288" x2="72213" y2="58007"/>
                        <a14:foregroundMark x1="72997" y1="55556" x2="96045" y2="50490"/>
                        <a14:foregroundMark x1="98534" y1="55556" x2="93692" y2="56536"/>
                        <a14:foregroundMark x1="98398" y1="57026" x2="95159" y2="57516"/>
                        <a14:foregroundMark x1="1807" y1="46732" x2="5830" y2="65359"/>
                        <a14:foregroundMark x1="1023" y1="56536" x2="4262" y2="57026"/>
                        <a14:foregroundMark x1="6478" y1="56536" x2="36720" y2="57516"/>
                        <a14:foregroundMark x1="1125" y1="66830" x2="45244" y2="65359"/>
                        <a14:foregroundMark x1="46335" y1="65359" x2="96386" y2="63072"/>
                        <a14:foregroundMark x1="97409" y1="64052" x2="99864" y2="62582"/>
                        <a14:foregroundMark x1="5046" y1="14706" x2="99079" y2="1634"/>
                        <a14:foregroundMark x1="7399" y1="46242" x2="27105" y2="23203"/>
                        <a14:foregroundMark x1="2250" y1="43791" x2="7160" y2="3105"/>
                        <a14:foregroundMark x1="20252" y1="3105" x2="2796" y2="6373"/>
                        <a14:foregroundMark x1="26662" y1="22222" x2="35493" y2="26961"/>
                        <a14:foregroundMark x1="80600" y1="25654" x2="84078" y2="28922"/>
                        <a14:backgroundMark x1="71360" y1="14379" x2="71360" y2="16176"/>
                        <a14:backgroundMark x1="74736" y1="13399" x2="75077" y2="15196"/>
                        <a14:backgroundMark x1="70917" y1="14542" x2="70133" y2="14052"/>
                        <a14:backgroundMark x1="71292" y1="14542" x2="72042" y2="10621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47140"/>
          <a:stretch/>
        </p:blipFill>
        <p:spPr bwMode="auto">
          <a:xfrm>
            <a:off x="0" y="5565248"/>
            <a:ext cx="12190413" cy="143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Диагональная полоса 8"/>
          <p:cNvSpPr/>
          <p:nvPr/>
        </p:nvSpPr>
        <p:spPr>
          <a:xfrm flipH="1">
            <a:off x="-9311" y="0"/>
            <a:ext cx="12199723" cy="1691550"/>
          </a:xfrm>
          <a:prstGeom prst="diagStripe">
            <a:avLst>
              <a:gd name="adj" fmla="val 0"/>
            </a:avLst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88" tIns="52194" rIns="104388" bIns="52194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8284681" y="6375140"/>
            <a:ext cx="0" cy="67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8284681" y="6375140"/>
            <a:ext cx="0" cy="67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 rot="5400000" flipV="1">
            <a:off x="-3478033" y="3468724"/>
            <a:ext cx="6983170" cy="45719"/>
          </a:xfrm>
          <a:prstGeom prst="rect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88" tIns="52194" rIns="104388" bIns="52194" rtlCol="0" anchor="ctr"/>
          <a:lstStyle/>
          <a:p>
            <a:pPr algn="ctr"/>
            <a:endParaRPr lang="ru-RU"/>
          </a:p>
        </p:txBody>
      </p:sp>
      <p:pic>
        <p:nvPicPr>
          <p:cNvPr id="45" name="Picture 6" descr="Сельхоз перепись 202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r="88649"/>
          <a:stretch/>
        </p:blipFill>
        <p:spPr bwMode="auto">
          <a:xfrm>
            <a:off x="88503" y="407744"/>
            <a:ext cx="1045738" cy="90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958097" y="99880"/>
            <a:ext cx="11207920" cy="1213403"/>
          </a:xfrm>
          <a:prstGeom prst="rect">
            <a:avLst/>
          </a:prstGeom>
          <a:noFill/>
        </p:spPr>
        <p:txBody>
          <a:bodyPr wrap="square" lIns="104388" tIns="52194" rIns="104388" bIns="52194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СЕЛЬСКОХОЗЯЙСТВЕННАЯ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МИКРОПЕРЕПИСЬ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2021 ГОДА</a:t>
            </a:r>
            <a:endParaRPr lang="ru-RU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1" name="Picture 2" descr="Федеральная служба государственной статистики — Википеди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34" y="416923"/>
            <a:ext cx="765100" cy="89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543" y="1314004"/>
            <a:ext cx="93104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mtClean="0">
                <a:solidFill>
                  <a:srgbClr val="D16309"/>
                </a:solidFill>
                <a:latin typeface="Arial Black" pitchFamily="34" charset="0"/>
              </a:rPr>
              <a:t>УВАЖАЕМЫЕ </a:t>
            </a:r>
            <a:r>
              <a:rPr lang="ru-RU" smtClean="0">
                <a:solidFill>
                  <a:srgbClr val="D16309"/>
                </a:solidFill>
                <a:latin typeface="Arial Black" pitchFamily="34" charset="0"/>
              </a:rPr>
              <a:t>МОСКВИЧИ!</a:t>
            </a:r>
            <a:endParaRPr lang="ru-RU" dirty="0">
              <a:solidFill>
                <a:srgbClr val="D16309"/>
              </a:solidFill>
              <a:latin typeface="Arial Black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187" y="521916"/>
            <a:ext cx="696627" cy="826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8542" y="1847865"/>
            <a:ext cx="9247063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 algn="ctr">
              <a:lnSpc>
                <a:spcPts val="2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600" smtClean="0"/>
              <a:t>С </a:t>
            </a:r>
            <a:r>
              <a:rPr lang="ru-RU" sz="1600" smtClean="0"/>
              <a:t>1 </a:t>
            </a:r>
            <a:r>
              <a:rPr lang="ru-RU" sz="1600" smtClean="0"/>
              <a:t>по 30 августа </a:t>
            </a:r>
            <a:r>
              <a:rPr lang="ru-RU" sz="1600" dirty="0" smtClean="0"/>
              <a:t>в сельских населенных </a:t>
            </a:r>
            <a:r>
              <a:rPr lang="ru-RU" sz="1600" smtClean="0"/>
              <a:t>пунктах </a:t>
            </a:r>
            <a:r>
              <a:rPr lang="ru-RU" sz="1600" smtClean="0"/>
              <a:t>ТиНАО и ЗАО </a:t>
            </a:r>
            <a:br>
              <a:rPr lang="ru-RU" sz="1600" smtClean="0"/>
            </a:br>
            <a:r>
              <a:rPr lang="ru-RU" sz="1600" smtClean="0"/>
              <a:t>переписчики </a:t>
            </a:r>
            <a:r>
              <a:rPr lang="ru-RU" sz="1600" dirty="0" smtClean="0"/>
              <a:t>будут </a:t>
            </a:r>
            <a:r>
              <a:rPr lang="ru-RU" sz="1600" smtClean="0"/>
              <a:t>опрашивать </a:t>
            </a:r>
            <a:r>
              <a:rPr lang="ru-RU" sz="1600" smtClean="0"/>
              <a:t>владельцев личные подсобных </a:t>
            </a:r>
            <a:br>
              <a:rPr lang="ru-RU" sz="1600" smtClean="0"/>
            </a:br>
            <a:r>
              <a:rPr lang="ru-RU" sz="1600" smtClean="0"/>
              <a:t>и других индивидуальных хозяйств о ресурсах и результатах сельскохозяйственной деятельности, как это было в 2016 и 2006 годах</a:t>
            </a:r>
          </a:p>
          <a:p>
            <a:endParaRPr lang="ru-RU" sz="1600" dirty="0" smtClean="0"/>
          </a:p>
          <a:p>
            <a:r>
              <a:rPr lang="ru-RU" sz="1600"/>
              <a:t>Переписчик </a:t>
            </a:r>
            <a:r>
              <a:rPr lang="ru-RU" sz="1600"/>
              <a:t>будет одет </a:t>
            </a:r>
            <a:r>
              <a:rPr lang="ru-RU" sz="1600"/>
              <a:t>в </a:t>
            </a:r>
            <a:r>
              <a:rPr lang="ru-RU" sz="1600" smtClean="0"/>
              <a:t>зеленый </a:t>
            </a:r>
            <a:r>
              <a:rPr lang="ru-RU" sz="1600"/>
              <a:t>жилет </a:t>
            </a:r>
            <a:r>
              <a:rPr lang="ru-RU" sz="1600"/>
              <a:t>и </a:t>
            </a:r>
            <a:r>
              <a:rPr lang="ru-RU" sz="1600" smtClean="0"/>
              <a:t>кепку с </a:t>
            </a:r>
            <a:r>
              <a:rPr lang="ru-RU" sz="1600"/>
              <a:t>логотипом </a:t>
            </a:r>
            <a:r>
              <a:rPr lang="ru-RU" sz="1600"/>
              <a:t>сельскохозяйственной </a:t>
            </a:r>
            <a:r>
              <a:rPr lang="ru-RU" sz="1600" smtClean="0"/>
              <a:t>микропереписи, покажет </a:t>
            </a:r>
            <a:r>
              <a:rPr lang="ru-RU" sz="1600"/>
              <a:t>удостоверение и паспорт</a:t>
            </a:r>
            <a:endParaRPr lang="ru-RU" sz="1600" dirty="0"/>
          </a:p>
          <a:p>
            <a:endParaRPr lang="ru-RU" sz="1600" smtClean="0"/>
          </a:p>
          <a:p>
            <a:r>
              <a:rPr lang="ru-RU" sz="1600" smtClean="0"/>
              <a:t>Сельскохозяйственная </a:t>
            </a:r>
            <a:r>
              <a:rPr lang="ru-RU" sz="1600" dirty="0" smtClean="0"/>
              <a:t>микроперепись </a:t>
            </a:r>
            <a:r>
              <a:rPr lang="ru-RU" sz="1600" smtClean="0"/>
              <a:t>– </a:t>
            </a:r>
            <a:r>
              <a:rPr lang="ru-RU" sz="1600" smtClean="0"/>
              <a:t>это государственное </a:t>
            </a:r>
            <a:br>
              <a:rPr lang="ru-RU" sz="1600" smtClean="0"/>
            </a:br>
            <a:r>
              <a:rPr lang="ru-RU" sz="1600" smtClean="0"/>
              <a:t>статистическое обследование, бесплатное </a:t>
            </a:r>
            <a:r>
              <a:rPr lang="ru-RU" sz="1600" smtClean="0"/>
              <a:t>для </a:t>
            </a:r>
            <a:r>
              <a:rPr lang="ru-RU" sz="1600" smtClean="0"/>
              <a:t>граждан </a:t>
            </a:r>
          </a:p>
          <a:p>
            <a:endParaRPr lang="ru-RU" sz="1600"/>
          </a:p>
          <a:p>
            <a:r>
              <a:rPr lang="ru-RU" sz="1600" smtClean="0"/>
              <a:t>Переписчик </a:t>
            </a:r>
            <a:r>
              <a:rPr lang="ru-RU" sz="1600" dirty="0" smtClean="0"/>
              <a:t>не занимается агитацией</a:t>
            </a:r>
            <a:r>
              <a:rPr lang="ru-RU" sz="1600" smtClean="0"/>
              <a:t>, </a:t>
            </a:r>
            <a:r>
              <a:rPr lang="ru-RU" sz="1600" smtClean="0"/>
              <a:t>социальным обеспечением, </a:t>
            </a:r>
            <a:br>
              <a:rPr lang="ru-RU" sz="1600" smtClean="0"/>
            </a:br>
            <a:r>
              <a:rPr lang="ru-RU" sz="1600" smtClean="0"/>
              <a:t>не </a:t>
            </a:r>
            <a:r>
              <a:rPr lang="ru-RU" sz="1600" smtClean="0"/>
              <a:t>предлагает </a:t>
            </a:r>
            <a:r>
              <a:rPr lang="ru-RU" sz="1600" smtClean="0"/>
              <a:t>товары, услуги, не принимает деньги и не просит их перевести</a:t>
            </a:r>
            <a:endParaRPr lang="ru-RU" sz="1600" dirty="0"/>
          </a:p>
        </p:txBody>
      </p:sp>
      <p:pic>
        <p:nvPicPr>
          <p:cNvPr id="15" name="Picture 11" descr="C:\Users\p50_DemidovaOO\AppData\Local\Microsoft\Windows\Temporary Internet Files\Content.Outlook\81YHNMCC\1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241" t="861" r="35720" b="19760"/>
          <a:stretch>
            <a:fillRect/>
          </a:stretch>
        </p:blipFill>
        <p:spPr bwMode="auto">
          <a:xfrm flipH="1">
            <a:off x="8981578" y="1940531"/>
            <a:ext cx="3024336" cy="3564396"/>
          </a:xfrm>
          <a:prstGeom prst="rect">
            <a:avLst/>
          </a:prstGeom>
          <a:noFill/>
        </p:spPr>
      </p:pic>
      <p:pic>
        <p:nvPicPr>
          <p:cNvPr id="16" name="Picture 19" descr="https://www.pngkey.com/png/detail/305-3058590_magnifying-glass-comments-circle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51318" flipH="1">
            <a:off x="8533833" y="3460354"/>
            <a:ext cx="1742520" cy="1753424"/>
          </a:xfrm>
          <a:prstGeom prst="rect">
            <a:avLst/>
          </a:prstGeom>
          <a:noFill/>
        </p:spPr>
      </p:pic>
      <p:pic>
        <p:nvPicPr>
          <p:cNvPr id="17" name="Picture 11" descr="C:\Users\p50_DemidovaOO\AppData\Local\Microsoft\Windows\Temporary Internet Files\Content.Outlook\81YHNMCC\1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531" t="28852" r="49669" b="58548"/>
          <a:stretch>
            <a:fillRect/>
          </a:stretch>
        </p:blipFill>
        <p:spPr bwMode="auto">
          <a:xfrm rot="226412" flipH="1">
            <a:off x="9365430" y="3586071"/>
            <a:ext cx="938429" cy="9384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1630710" y="5226186"/>
            <a:ext cx="59701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D16309"/>
                </a:solidFill>
                <a:latin typeface="Arial" pitchFamily="34" charset="0"/>
                <a:cs typeface="Arial" pitchFamily="34" charset="0"/>
              </a:rPr>
              <a:t>Для подтверждения личности </a:t>
            </a:r>
            <a:r>
              <a:rPr lang="ru-RU" sz="1400" b="1">
                <a:solidFill>
                  <a:srgbClr val="D16309"/>
                </a:solidFill>
                <a:latin typeface="Arial" pitchFamily="34" charset="0"/>
                <a:cs typeface="Arial" pitchFamily="34" charset="0"/>
              </a:rPr>
              <a:t>переписчика </a:t>
            </a:r>
            <a:r>
              <a:rPr lang="ru-RU" sz="1400" b="1" smtClean="0">
                <a:solidFill>
                  <a:srgbClr val="D16309"/>
                </a:solidFill>
                <a:latin typeface="Arial" pitchFamily="34" charset="0"/>
                <a:cs typeface="Arial" pitchFamily="34" charset="0"/>
              </a:rPr>
              <a:t>вы можете позвонить </a:t>
            </a:r>
            <a:r>
              <a:rPr lang="ru-RU" sz="1400" b="1" dirty="0">
                <a:solidFill>
                  <a:srgbClr val="D16309"/>
                </a:solidFill>
                <a:latin typeface="Arial" pitchFamily="34" charset="0"/>
                <a:cs typeface="Arial" pitchFamily="34" charset="0"/>
              </a:rPr>
              <a:t>по телефонам</a:t>
            </a:r>
            <a:r>
              <a:rPr lang="ru-RU" sz="1400" b="1">
                <a:solidFill>
                  <a:srgbClr val="D1630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400" b="1" smtClean="0">
                <a:solidFill>
                  <a:srgbClr val="D16309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400" b="1" dirty="0">
                <a:solidFill>
                  <a:srgbClr val="D16309"/>
                </a:solidFill>
                <a:latin typeface="Arial" pitchFamily="34" charset="0"/>
                <a:cs typeface="Arial" pitchFamily="34" charset="0"/>
              </a:rPr>
              <a:t>495) 366-65-27, 366-65-04</a:t>
            </a:r>
            <a:r>
              <a:rPr lang="ru-RU" sz="1400" b="1">
                <a:solidFill>
                  <a:srgbClr val="D1630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smtClean="0">
                <a:solidFill>
                  <a:srgbClr val="D16309"/>
                </a:solidFill>
                <a:latin typeface="Arial" pitchFamily="34" charset="0"/>
                <a:cs typeface="Arial" pitchFamily="34" charset="0"/>
              </a:rPr>
              <a:t>366-29-45</a:t>
            </a:r>
            <a:endParaRPr lang="ru-RU" sz="1400" b="1" dirty="0">
              <a:solidFill>
                <a:srgbClr val="D1630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34966" y="5821278"/>
            <a:ext cx="5320429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 algn="ctr">
              <a:lnSpc>
                <a:spcPts val="2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200" smtClean="0"/>
              <a:t>Управление Федеральной службы государственной статистики </a:t>
            </a:r>
            <a:br>
              <a:rPr lang="ru-RU" sz="1200" smtClean="0"/>
            </a:br>
            <a:r>
              <a:rPr lang="ru-RU" sz="1200" smtClean="0"/>
              <a:t>по г. Москве и Московской области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59379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ezorgboerdrenthe.nl/images/notes-bg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478" y1="52288" x2="72213" y2="58007"/>
                        <a14:foregroundMark x1="72997" y1="55556" x2="96045" y2="50490"/>
                        <a14:foregroundMark x1="98534" y1="55556" x2="93692" y2="56536"/>
                        <a14:foregroundMark x1="98398" y1="57026" x2="95159" y2="57516"/>
                        <a14:foregroundMark x1="1807" y1="46732" x2="5830" y2="65359"/>
                        <a14:foregroundMark x1="1023" y1="56536" x2="4262" y2="57026"/>
                        <a14:foregroundMark x1="6478" y1="56536" x2="36720" y2="57516"/>
                        <a14:foregroundMark x1="1125" y1="66830" x2="45244" y2="65359"/>
                        <a14:foregroundMark x1="46335" y1="65359" x2="96386" y2="63072"/>
                        <a14:foregroundMark x1="97409" y1="64052" x2="99864" y2="62582"/>
                        <a14:foregroundMark x1="5046" y1="14706" x2="99079" y2="1634"/>
                        <a14:foregroundMark x1="7399" y1="46242" x2="27105" y2="23203"/>
                        <a14:foregroundMark x1="2250" y1="43791" x2="7160" y2="3105"/>
                        <a14:foregroundMark x1="20252" y1="3105" x2="2796" y2="6373"/>
                        <a14:foregroundMark x1="26662" y1="22222" x2="35493" y2="26961"/>
                        <a14:foregroundMark x1="80600" y1="25654" x2="84078" y2="28922"/>
                        <a14:backgroundMark x1="71360" y1="14379" x2="71360" y2="16176"/>
                        <a14:backgroundMark x1="74736" y1="13399" x2="75077" y2="15196"/>
                        <a14:backgroundMark x1="70917" y1="14542" x2="70133" y2="14052"/>
                        <a14:backgroundMark x1="71292" y1="14542" x2="72042" y2="10621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47140"/>
          <a:stretch/>
        </p:blipFill>
        <p:spPr bwMode="auto">
          <a:xfrm>
            <a:off x="0" y="5565248"/>
            <a:ext cx="12190413" cy="143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Диагональная полоса 8"/>
          <p:cNvSpPr/>
          <p:nvPr/>
        </p:nvSpPr>
        <p:spPr>
          <a:xfrm flipH="1">
            <a:off x="-9311" y="0"/>
            <a:ext cx="12199723" cy="1691550"/>
          </a:xfrm>
          <a:prstGeom prst="diagStripe">
            <a:avLst>
              <a:gd name="adj" fmla="val 0"/>
            </a:avLst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88" tIns="52194" rIns="104388" bIns="52194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8284681" y="6375140"/>
            <a:ext cx="0" cy="67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8284681" y="6375140"/>
            <a:ext cx="0" cy="67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 rot="5400000" flipV="1">
            <a:off x="-3478033" y="3468724"/>
            <a:ext cx="6983170" cy="45719"/>
          </a:xfrm>
          <a:prstGeom prst="rect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88" tIns="52194" rIns="104388" bIns="52194" rtlCol="0" anchor="ctr"/>
          <a:lstStyle/>
          <a:p>
            <a:pPr algn="ctr"/>
            <a:endParaRPr lang="ru-RU"/>
          </a:p>
        </p:txBody>
      </p:sp>
      <p:pic>
        <p:nvPicPr>
          <p:cNvPr id="45" name="Picture 6" descr="Сельхоз перепись 202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r="88649"/>
          <a:stretch/>
        </p:blipFill>
        <p:spPr bwMode="auto">
          <a:xfrm>
            <a:off x="88503" y="407744"/>
            <a:ext cx="1045738" cy="90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958097" y="99880"/>
            <a:ext cx="11207920" cy="1213403"/>
          </a:xfrm>
          <a:prstGeom prst="rect">
            <a:avLst/>
          </a:prstGeom>
          <a:noFill/>
        </p:spPr>
        <p:txBody>
          <a:bodyPr wrap="square" lIns="104388" tIns="52194" rIns="104388" bIns="52194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СЕЛЬСКОХОЗЯЙСТВЕННАЯ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МИКРОПЕРЕПИСЬ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2021 ГОДА</a:t>
            </a:r>
            <a:endParaRPr lang="ru-RU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1" name="Picture 2" descr="Федеральная служба государственной статистики — Википеди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34" y="416923"/>
            <a:ext cx="765100" cy="89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543" y="1314004"/>
            <a:ext cx="9310465" cy="547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mtClean="0">
                <a:solidFill>
                  <a:srgbClr val="D16309"/>
                </a:solidFill>
                <a:latin typeface="Arial Black" pitchFamily="34" charset="0"/>
              </a:rPr>
              <a:t>УВАЖАЕМЫЕ </a:t>
            </a:r>
            <a:r>
              <a:rPr lang="ru-RU" smtClean="0">
                <a:solidFill>
                  <a:srgbClr val="D16309"/>
                </a:solidFill>
                <a:latin typeface="Arial Black" pitchFamily="34" charset="0"/>
              </a:rPr>
              <a:t>ЖИТЕЛИ ПОДМОСКОВЬЯ!</a:t>
            </a:r>
            <a:endParaRPr lang="ru-RU" dirty="0">
              <a:solidFill>
                <a:srgbClr val="D16309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542" y="1847865"/>
            <a:ext cx="9247063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 algn="ctr">
              <a:lnSpc>
                <a:spcPts val="2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600" smtClean="0"/>
              <a:t>С </a:t>
            </a:r>
            <a:r>
              <a:rPr lang="ru-RU" sz="1600" smtClean="0"/>
              <a:t>1 </a:t>
            </a:r>
            <a:r>
              <a:rPr lang="ru-RU" sz="1600" smtClean="0"/>
              <a:t>по 30 августа </a:t>
            </a:r>
            <a:r>
              <a:rPr lang="ru-RU" sz="1600" dirty="0" smtClean="0"/>
              <a:t>в сельских </a:t>
            </a:r>
            <a:r>
              <a:rPr lang="ru-RU" sz="1600" smtClean="0"/>
              <a:t>населенных </a:t>
            </a:r>
            <a:r>
              <a:rPr lang="ru-RU" sz="1600" smtClean="0"/>
              <a:t>пунктах Московской области </a:t>
            </a:r>
            <a:br>
              <a:rPr lang="ru-RU" sz="1600" smtClean="0"/>
            </a:br>
            <a:r>
              <a:rPr lang="ru-RU" sz="1600" smtClean="0"/>
              <a:t>переписчики </a:t>
            </a:r>
            <a:r>
              <a:rPr lang="ru-RU" sz="1600" dirty="0" smtClean="0"/>
              <a:t>будут </a:t>
            </a:r>
            <a:r>
              <a:rPr lang="ru-RU" sz="1600" smtClean="0"/>
              <a:t>опрашивать </a:t>
            </a:r>
            <a:r>
              <a:rPr lang="ru-RU" sz="1600" smtClean="0"/>
              <a:t>владельцев личные подсобных </a:t>
            </a:r>
            <a:br>
              <a:rPr lang="ru-RU" sz="1600" smtClean="0"/>
            </a:br>
            <a:r>
              <a:rPr lang="ru-RU" sz="1600" smtClean="0"/>
              <a:t>и других индивидуальных хозяйств о ресурсах и результатах сельскохозяйственной деятельности, как это было в 2016 и 2006 годах</a:t>
            </a:r>
          </a:p>
          <a:p>
            <a:endParaRPr lang="ru-RU" sz="1600" dirty="0" smtClean="0"/>
          </a:p>
          <a:p>
            <a:r>
              <a:rPr lang="ru-RU" sz="1600"/>
              <a:t>Переписчик </a:t>
            </a:r>
            <a:r>
              <a:rPr lang="ru-RU" sz="1600"/>
              <a:t>будет одет </a:t>
            </a:r>
            <a:r>
              <a:rPr lang="ru-RU" sz="1600"/>
              <a:t>в </a:t>
            </a:r>
            <a:r>
              <a:rPr lang="ru-RU" sz="1600" smtClean="0"/>
              <a:t>зеленый </a:t>
            </a:r>
            <a:r>
              <a:rPr lang="ru-RU" sz="1600"/>
              <a:t>жилет </a:t>
            </a:r>
            <a:r>
              <a:rPr lang="ru-RU" sz="1600"/>
              <a:t>и </a:t>
            </a:r>
            <a:r>
              <a:rPr lang="ru-RU" sz="1600" smtClean="0"/>
              <a:t>кепку с </a:t>
            </a:r>
            <a:r>
              <a:rPr lang="ru-RU" sz="1600"/>
              <a:t>логотипом </a:t>
            </a:r>
            <a:r>
              <a:rPr lang="ru-RU" sz="1600"/>
              <a:t>сельскохозяйственной </a:t>
            </a:r>
            <a:r>
              <a:rPr lang="ru-RU" sz="1600" smtClean="0"/>
              <a:t>микропереписи, покажет </a:t>
            </a:r>
            <a:r>
              <a:rPr lang="ru-RU" sz="1600"/>
              <a:t>удостоверение и паспорт</a:t>
            </a:r>
            <a:endParaRPr lang="ru-RU" sz="1600" dirty="0"/>
          </a:p>
          <a:p>
            <a:endParaRPr lang="ru-RU" sz="1600" smtClean="0"/>
          </a:p>
          <a:p>
            <a:r>
              <a:rPr lang="ru-RU" sz="1600" smtClean="0"/>
              <a:t>Сельскохозяйственная </a:t>
            </a:r>
            <a:r>
              <a:rPr lang="ru-RU" sz="1600" dirty="0" smtClean="0"/>
              <a:t>микроперепись </a:t>
            </a:r>
            <a:r>
              <a:rPr lang="ru-RU" sz="1600" smtClean="0"/>
              <a:t>– </a:t>
            </a:r>
            <a:r>
              <a:rPr lang="ru-RU" sz="1600" smtClean="0"/>
              <a:t>это государственное </a:t>
            </a:r>
            <a:br>
              <a:rPr lang="ru-RU" sz="1600" smtClean="0"/>
            </a:br>
            <a:r>
              <a:rPr lang="ru-RU" sz="1600" smtClean="0"/>
              <a:t>статистическое обследование, бесплатное </a:t>
            </a:r>
            <a:r>
              <a:rPr lang="ru-RU" sz="1600" smtClean="0"/>
              <a:t>для </a:t>
            </a:r>
            <a:r>
              <a:rPr lang="ru-RU" sz="1600" smtClean="0"/>
              <a:t>граждан </a:t>
            </a:r>
          </a:p>
          <a:p>
            <a:endParaRPr lang="ru-RU" sz="1600"/>
          </a:p>
          <a:p>
            <a:r>
              <a:rPr lang="ru-RU" sz="1600" smtClean="0"/>
              <a:t>Переписчик </a:t>
            </a:r>
            <a:r>
              <a:rPr lang="ru-RU" sz="1600" dirty="0" smtClean="0"/>
              <a:t>не занимается агитацией</a:t>
            </a:r>
            <a:r>
              <a:rPr lang="ru-RU" sz="1600" smtClean="0"/>
              <a:t>, </a:t>
            </a:r>
            <a:r>
              <a:rPr lang="ru-RU" sz="1600" smtClean="0"/>
              <a:t>социальным обеспечением, </a:t>
            </a:r>
            <a:br>
              <a:rPr lang="ru-RU" sz="1600" smtClean="0"/>
            </a:br>
            <a:r>
              <a:rPr lang="ru-RU" sz="1600" smtClean="0"/>
              <a:t>не </a:t>
            </a:r>
            <a:r>
              <a:rPr lang="ru-RU" sz="1600" smtClean="0"/>
              <a:t>предлагает </a:t>
            </a:r>
            <a:r>
              <a:rPr lang="ru-RU" sz="1600" smtClean="0"/>
              <a:t>товары, услуги, не принимает деньги и не просит их перевести</a:t>
            </a:r>
            <a:endParaRPr lang="ru-RU" sz="1600" dirty="0"/>
          </a:p>
        </p:txBody>
      </p:sp>
      <p:pic>
        <p:nvPicPr>
          <p:cNvPr id="15" name="Picture 11" descr="C:\Users\p50_DemidovaOO\AppData\Local\Microsoft\Windows\Temporary Internet Files\Content.Outlook\81YHNMCC\1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241" t="861" r="35720" b="19760"/>
          <a:stretch>
            <a:fillRect/>
          </a:stretch>
        </p:blipFill>
        <p:spPr bwMode="auto">
          <a:xfrm flipH="1">
            <a:off x="8981578" y="1940531"/>
            <a:ext cx="3024336" cy="3564396"/>
          </a:xfrm>
          <a:prstGeom prst="rect">
            <a:avLst/>
          </a:prstGeom>
          <a:noFill/>
        </p:spPr>
      </p:pic>
      <p:pic>
        <p:nvPicPr>
          <p:cNvPr id="16" name="Picture 19" descr="https://www.pngkey.com/png/detail/305-3058590_magnifying-glass-comments-circle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51318" flipH="1">
            <a:off x="8533833" y="3460354"/>
            <a:ext cx="1742520" cy="1753424"/>
          </a:xfrm>
          <a:prstGeom prst="rect">
            <a:avLst/>
          </a:prstGeom>
          <a:noFill/>
        </p:spPr>
      </p:pic>
      <p:pic>
        <p:nvPicPr>
          <p:cNvPr id="17" name="Picture 11" descr="C:\Users\p50_DemidovaOO\AppData\Local\Microsoft\Windows\Temporary Internet Files\Content.Outlook\81YHNMCC\1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531" t="28852" r="49669" b="58548"/>
          <a:stretch>
            <a:fillRect/>
          </a:stretch>
        </p:blipFill>
        <p:spPr bwMode="auto">
          <a:xfrm rot="226412" flipH="1">
            <a:off x="9365430" y="3586071"/>
            <a:ext cx="938429" cy="9384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1630710" y="5226186"/>
            <a:ext cx="59701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D16309"/>
                </a:solidFill>
                <a:latin typeface="Arial" pitchFamily="34" charset="0"/>
                <a:cs typeface="Arial" pitchFamily="34" charset="0"/>
              </a:rPr>
              <a:t>Для подтверждения личности </a:t>
            </a:r>
            <a:r>
              <a:rPr lang="ru-RU" sz="1400" b="1">
                <a:solidFill>
                  <a:srgbClr val="D16309"/>
                </a:solidFill>
                <a:latin typeface="Arial" pitchFamily="34" charset="0"/>
                <a:cs typeface="Arial" pitchFamily="34" charset="0"/>
              </a:rPr>
              <a:t>переписчика </a:t>
            </a:r>
            <a:r>
              <a:rPr lang="ru-RU" sz="1400" b="1" smtClean="0">
                <a:solidFill>
                  <a:srgbClr val="D16309"/>
                </a:solidFill>
                <a:latin typeface="Arial" pitchFamily="34" charset="0"/>
                <a:cs typeface="Arial" pitchFamily="34" charset="0"/>
              </a:rPr>
              <a:t>вы можете позвонить </a:t>
            </a:r>
            <a:r>
              <a:rPr lang="ru-RU" sz="1400" b="1" dirty="0">
                <a:solidFill>
                  <a:srgbClr val="D16309"/>
                </a:solidFill>
                <a:latin typeface="Arial" pitchFamily="34" charset="0"/>
                <a:cs typeface="Arial" pitchFamily="34" charset="0"/>
              </a:rPr>
              <a:t>по телефонам</a:t>
            </a:r>
            <a:r>
              <a:rPr lang="ru-RU" sz="1400" b="1">
                <a:solidFill>
                  <a:srgbClr val="D1630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400" b="1" smtClean="0">
                <a:solidFill>
                  <a:srgbClr val="D16309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400" b="1" dirty="0">
                <a:solidFill>
                  <a:srgbClr val="D16309"/>
                </a:solidFill>
                <a:latin typeface="Arial" pitchFamily="34" charset="0"/>
                <a:cs typeface="Arial" pitchFamily="34" charset="0"/>
              </a:rPr>
              <a:t>495) 366-65-27, 366-65-04</a:t>
            </a:r>
            <a:r>
              <a:rPr lang="ru-RU" sz="1400" b="1">
                <a:solidFill>
                  <a:srgbClr val="D1630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smtClean="0">
                <a:solidFill>
                  <a:srgbClr val="D16309"/>
                </a:solidFill>
                <a:latin typeface="Arial" pitchFamily="34" charset="0"/>
                <a:cs typeface="Arial" pitchFamily="34" charset="0"/>
              </a:rPr>
              <a:t>366-29-45</a:t>
            </a:r>
            <a:endParaRPr lang="ru-RU" sz="1400" b="1" dirty="0">
              <a:solidFill>
                <a:srgbClr val="D1630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34966" y="5821278"/>
            <a:ext cx="5320429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 algn="ctr">
              <a:lnSpc>
                <a:spcPts val="2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200" smtClean="0"/>
              <a:t>Управление Федеральной службы государственной статистики </a:t>
            </a:r>
            <a:br>
              <a:rPr lang="ru-RU" sz="1200" smtClean="0"/>
            </a:br>
            <a:r>
              <a:rPr lang="ru-RU" sz="1200" smtClean="0"/>
              <a:t>по г. Москве и Московской области </a:t>
            </a:r>
            <a:endParaRPr lang="ru-RU" sz="12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027" y="415099"/>
            <a:ext cx="898905" cy="89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21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ezorgboerdrenthe.nl/images/notes-bg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478" y1="52288" x2="72213" y2="58007"/>
                        <a14:foregroundMark x1="72997" y1="55556" x2="96045" y2="50490"/>
                        <a14:foregroundMark x1="98534" y1="55556" x2="93692" y2="56536"/>
                        <a14:foregroundMark x1="98398" y1="57026" x2="95159" y2="57516"/>
                        <a14:foregroundMark x1="1807" y1="46732" x2="5830" y2="65359"/>
                        <a14:foregroundMark x1="1023" y1="56536" x2="4262" y2="57026"/>
                        <a14:foregroundMark x1="6478" y1="56536" x2="36720" y2="57516"/>
                        <a14:foregroundMark x1="1125" y1="66830" x2="45244" y2="65359"/>
                        <a14:foregroundMark x1="46335" y1="65359" x2="96386" y2="63072"/>
                        <a14:foregroundMark x1="97409" y1="64052" x2="99864" y2="62582"/>
                        <a14:foregroundMark x1="5046" y1="14706" x2="99079" y2="1634"/>
                        <a14:foregroundMark x1="7399" y1="46242" x2="27105" y2="23203"/>
                        <a14:foregroundMark x1="2250" y1="43791" x2="7160" y2="3105"/>
                        <a14:foregroundMark x1="20252" y1="3105" x2="2796" y2="6373"/>
                        <a14:foregroundMark x1="26662" y1="22222" x2="35493" y2="26961"/>
                        <a14:foregroundMark x1="80600" y1="25654" x2="84078" y2="28922"/>
                        <a14:backgroundMark x1="71360" y1="14379" x2="71360" y2="16176"/>
                        <a14:backgroundMark x1="74736" y1="13399" x2="75077" y2="15196"/>
                        <a14:backgroundMark x1="70917" y1="14542" x2="70133" y2="14052"/>
                        <a14:backgroundMark x1="71292" y1="14542" x2="72042" y2="10621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47140"/>
          <a:stretch/>
        </p:blipFill>
        <p:spPr bwMode="auto">
          <a:xfrm>
            <a:off x="0" y="5565248"/>
            <a:ext cx="12190413" cy="143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Диагональная полоса 8"/>
          <p:cNvSpPr/>
          <p:nvPr/>
        </p:nvSpPr>
        <p:spPr>
          <a:xfrm flipH="1">
            <a:off x="-9311" y="0"/>
            <a:ext cx="12199723" cy="1691550"/>
          </a:xfrm>
          <a:prstGeom prst="diagStripe">
            <a:avLst>
              <a:gd name="adj" fmla="val 0"/>
            </a:avLst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88" tIns="52194" rIns="104388" bIns="52194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8284681" y="6375140"/>
            <a:ext cx="0" cy="67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8284681" y="6375140"/>
            <a:ext cx="0" cy="67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 rot="5400000" flipV="1">
            <a:off x="-3478033" y="3468724"/>
            <a:ext cx="6983170" cy="45719"/>
          </a:xfrm>
          <a:prstGeom prst="rect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88" tIns="52194" rIns="104388" bIns="52194" rtlCol="0" anchor="ctr"/>
          <a:lstStyle/>
          <a:p>
            <a:pPr algn="ctr"/>
            <a:endParaRPr lang="ru-RU"/>
          </a:p>
        </p:txBody>
      </p:sp>
      <p:pic>
        <p:nvPicPr>
          <p:cNvPr id="45" name="Picture 6" descr="Сельхоз перепись 202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r="88649"/>
          <a:stretch/>
        </p:blipFill>
        <p:spPr bwMode="auto">
          <a:xfrm>
            <a:off x="88503" y="407744"/>
            <a:ext cx="1045738" cy="90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958097" y="99880"/>
            <a:ext cx="11207920" cy="1213403"/>
          </a:xfrm>
          <a:prstGeom prst="rect">
            <a:avLst/>
          </a:prstGeom>
          <a:noFill/>
        </p:spPr>
        <p:txBody>
          <a:bodyPr wrap="square" lIns="104388" tIns="52194" rIns="104388" bIns="52194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СЕЛЬСКОХОЗЯЙСТВЕННАЯ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МИКРОПЕРЕПИСЬ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2021 ГОДА</a:t>
            </a:r>
            <a:endParaRPr lang="ru-RU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1" name="Picture 2" descr="Федеральная служба государственной статистики — Википеди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34" y="416923"/>
            <a:ext cx="765100" cy="89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558" y="1314004"/>
            <a:ext cx="95770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mtClean="0">
                <a:solidFill>
                  <a:srgbClr val="D16309"/>
                </a:solidFill>
                <a:latin typeface="Arial Black" pitchFamily="34" charset="0"/>
              </a:rPr>
              <a:t>УВАЖАЕМЫЕ </a:t>
            </a:r>
            <a:r>
              <a:rPr lang="ru-RU" smtClean="0">
                <a:solidFill>
                  <a:srgbClr val="D16309"/>
                </a:solidFill>
                <a:latin typeface="Arial Black" pitchFamily="34" charset="0"/>
              </a:rPr>
              <a:t>МОСКВИЧИ И ЖИТЕЛИ ПОДМОСКОВЬЯ!</a:t>
            </a:r>
            <a:endParaRPr lang="ru-RU" dirty="0">
              <a:solidFill>
                <a:srgbClr val="D16309"/>
              </a:solidFill>
              <a:latin typeface="Arial Black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910" y="415099"/>
            <a:ext cx="898905" cy="89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734" y="521916"/>
            <a:ext cx="696627" cy="826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1" descr="C:\Users\p50_DemidovaOO\AppData\Local\Microsoft\Windows\Temporary Internet Files\Content.Outlook\81YHNMCC\1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241" t="861" r="35720" b="19760"/>
          <a:stretch>
            <a:fillRect/>
          </a:stretch>
        </p:blipFill>
        <p:spPr bwMode="auto">
          <a:xfrm flipH="1">
            <a:off x="8981578" y="1940531"/>
            <a:ext cx="3024336" cy="3564396"/>
          </a:xfrm>
          <a:prstGeom prst="rect">
            <a:avLst/>
          </a:prstGeom>
          <a:noFill/>
        </p:spPr>
      </p:pic>
      <p:pic>
        <p:nvPicPr>
          <p:cNvPr id="16" name="Picture 19" descr="https://www.pngkey.com/png/detail/305-3058590_magnifying-glass-comments-circle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51318" flipH="1">
            <a:off x="8533833" y="3460354"/>
            <a:ext cx="1742520" cy="1753424"/>
          </a:xfrm>
          <a:prstGeom prst="rect">
            <a:avLst/>
          </a:prstGeom>
          <a:noFill/>
        </p:spPr>
      </p:pic>
      <p:pic>
        <p:nvPicPr>
          <p:cNvPr id="17" name="Picture 11" descr="C:\Users\p50_DemidovaOO\AppData\Local\Microsoft\Windows\Temporary Internet Files\Content.Outlook\81YHNMCC\1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531" t="28852" r="49669" b="58548"/>
          <a:stretch>
            <a:fillRect/>
          </a:stretch>
        </p:blipFill>
        <p:spPr bwMode="auto">
          <a:xfrm rot="226412" flipH="1">
            <a:off x="9365430" y="3586071"/>
            <a:ext cx="938429" cy="9384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118542" y="1890068"/>
            <a:ext cx="9247063" cy="3406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 algn="ctr">
              <a:lnSpc>
                <a:spcPts val="2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500" smtClean="0"/>
              <a:t>С 1 по 30 августа в </a:t>
            </a:r>
            <a:r>
              <a:rPr lang="ru-RU" sz="1500"/>
              <a:t>ТиНАО, ЗАО города </a:t>
            </a:r>
            <a:r>
              <a:rPr lang="ru-RU" sz="1500"/>
              <a:t>Москвы </a:t>
            </a:r>
            <a:r>
              <a:rPr lang="ru-RU" sz="1500" smtClean="0"/>
              <a:t>и </a:t>
            </a:r>
            <a:r>
              <a:rPr lang="ru-RU" sz="1500"/>
              <a:t>сельских </a:t>
            </a:r>
            <a:r>
              <a:rPr lang="ru-RU" sz="1500"/>
              <a:t>населенных </a:t>
            </a:r>
            <a:r>
              <a:rPr lang="ru-RU" sz="1500" smtClean="0"/>
              <a:t>пунктах Московской </a:t>
            </a:r>
            <a:r>
              <a:rPr lang="ru-RU" sz="1500"/>
              <a:t>области </a:t>
            </a:r>
            <a:r>
              <a:rPr lang="ru-RU" sz="1500" smtClean="0"/>
              <a:t>переписчики </a:t>
            </a:r>
            <a:r>
              <a:rPr lang="ru-RU" sz="1500" dirty="0" smtClean="0"/>
              <a:t>будут </a:t>
            </a:r>
            <a:r>
              <a:rPr lang="ru-RU" sz="1500" smtClean="0"/>
              <a:t>опрашивать </a:t>
            </a:r>
            <a:r>
              <a:rPr lang="ru-RU" sz="1500" smtClean="0"/>
              <a:t>владельцев личные подсобных </a:t>
            </a:r>
            <a:br>
              <a:rPr lang="ru-RU" sz="1500" smtClean="0"/>
            </a:br>
            <a:r>
              <a:rPr lang="ru-RU" sz="1500" smtClean="0"/>
              <a:t>и других индивидуальных хозяйств о ресурсах и результатах сельскохозяйственной деятельности, как это было в 2016 и 2006 годах</a:t>
            </a:r>
          </a:p>
          <a:p>
            <a:endParaRPr lang="ru-RU" sz="1500" dirty="0" smtClean="0"/>
          </a:p>
          <a:p>
            <a:r>
              <a:rPr lang="ru-RU" sz="1500"/>
              <a:t>Переписчик </a:t>
            </a:r>
            <a:r>
              <a:rPr lang="ru-RU" sz="1500"/>
              <a:t>будет одет </a:t>
            </a:r>
            <a:r>
              <a:rPr lang="ru-RU" sz="1500"/>
              <a:t>в </a:t>
            </a:r>
            <a:r>
              <a:rPr lang="ru-RU" sz="1500" smtClean="0"/>
              <a:t>зеленый </a:t>
            </a:r>
            <a:r>
              <a:rPr lang="ru-RU" sz="1500"/>
              <a:t>жилет </a:t>
            </a:r>
            <a:r>
              <a:rPr lang="ru-RU" sz="1500"/>
              <a:t>и </a:t>
            </a:r>
            <a:r>
              <a:rPr lang="ru-RU" sz="1500" smtClean="0"/>
              <a:t>кепку с </a:t>
            </a:r>
            <a:r>
              <a:rPr lang="ru-RU" sz="1500"/>
              <a:t>логотипом </a:t>
            </a:r>
            <a:r>
              <a:rPr lang="ru-RU" sz="1500"/>
              <a:t>сельскохозяйственной </a:t>
            </a:r>
            <a:r>
              <a:rPr lang="ru-RU" sz="1500" smtClean="0"/>
              <a:t>микропереписи, покажет </a:t>
            </a:r>
            <a:r>
              <a:rPr lang="ru-RU" sz="1500"/>
              <a:t>удостоверение и паспорт</a:t>
            </a:r>
            <a:endParaRPr lang="ru-RU" sz="1500" dirty="0"/>
          </a:p>
          <a:p>
            <a:endParaRPr lang="ru-RU" sz="1500" smtClean="0"/>
          </a:p>
          <a:p>
            <a:r>
              <a:rPr lang="ru-RU" sz="1500" smtClean="0"/>
              <a:t>Сельскохозяйственная </a:t>
            </a:r>
            <a:r>
              <a:rPr lang="ru-RU" sz="1500" dirty="0" smtClean="0"/>
              <a:t>микроперепись </a:t>
            </a:r>
            <a:r>
              <a:rPr lang="ru-RU" sz="1500" smtClean="0"/>
              <a:t>– </a:t>
            </a:r>
            <a:r>
              <a:rPr lang="ru-RU" sz="1500" smtClean="0"/>
              <a:t>это государственное </a:t>
            </a:r>
            <a:br>
              <a:rPr lang="ru-RU" sz="1500" smtClean="0"/>
            </a:br>
            <a:r>
              <a:rPr lang="ru-RU" sz="1500" smtClean="0"/>
              <a:t>статистическое обследование, бесплатное </a:t>
            </a:r>
            <a:r>
              <a:rPr lang="ru-RU" sz="1500" smtClean="0"/>
              <a:t>для </a:t>
            </a:r>
            <a:r>
              <a:rPr lang="ru-RU" sz="1500" smtClean="0"/>
              <a:t>граждан </a:t>
            </a:r>
          </a:p>
          <a:p>
            <a:endParaRPr lang="ru-RU" sz="1500"/>
          </a:p>
          <a:p>
            <a:r>
              <a:rPr lang="ru-RU" sz="1500" smtClean="0"/>
              <a:t>Переписчик </a:t>
            </a:r>
            <a:r>
              <a:rPr lang="ru-RU" sz="1500" dirty="0" smtClean="0"/>
              <a:t>не занимается агитацией</a:t>
            </a:r>
            <a:r>
              <a:rPr lang="ru-RU" sz="1500" smtClean="0"/>
              <a:t>, </a:t>
            </a:r>
            <a:r>
              <a:rPr lang="ru-RU" sz="1500" smtClean="0"/>
              <a:t>социальным обеспечением, </a:t>
            </a:r>
            <a:br>
              <a:rPr lang="ru-RU" sz="1500" smtClean="0"/>
            </a:br>
            <a:r>
              <a:rPr lang="ru-RU" sz="1500" smtClean="0"/>
              <a:t>не </a:t>
            </a:r>
            <a:r>
              <a:rPr lang="ru-RU" sz="1500" smtClean="0"/>
              <a:t>предлагает </a:t>
            </a:r>
            <a:r>
              <a:rPr lang="ru-RU" sz="1500" smtClean="0"/>
              <a:t>товары, услуги, не принимает деньги и не просит их перевести</a:t>
            </a:r>
            <a:endParaRPr lang="ru-RU" sz="15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774726" y="5290905"/>
            <a:ext cx="59701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D16309"/>
                </a:solidFill>
                <a:latin typeface="Arial" pitchFamily="34" charset="0"/>
                <a:cs typeface="Arial" pitchFamily="34" charset="0"/>
              </a:rPr>
              <a:t>Для подтверждения личности </a:t>
            </a:r>
            <a:r>
              <a:rPr lang="ru-RU" sz="1400" b="1">
                <a:solidFill>
                  <a:srgbClr val="D16309"/>
                </a:solidFill>
                <a:latin typeface="Arial" pitchFamily="34" charset="0"/>
                <a:cs typeface="Arial" pitchFamily="34" charset="0"/>
              </a:rPr>
              <a:t>переписчика </a:t>
            </a:r>
            <a:r>
              <a:rPr lang="ru-RU" sz="1400" b="1" smtClean="0">
                <a:solidFill>
                  <a:srgbClr val="D16309"/>
                </a:solidFill>
                <a:latin typeface="Arial" pitchFamily="34" charset="0"/>
                <a:cs typeface="Arial" pitchFamily="34" charset="0"/>
              </a:rPr>
              <a:t>вы можете позвонить </a:t>
            </a:r>
            <a:r>
              <a:rPr lang="ru-RU" sz="1400" b="1" dirty="0">
                <a:solidFill>
                  <a:srgbClr val="D16309"/>
                </a:solidFill>
                <a:latin typeface="Arial" pitchFamily="34" charset="0"/>
                <a:cs typeface="Arial" pitchFamily="34" charset="0"/>
              </a:rPr>
              <a:t>по телефонам</a:t>
            </a:r>
            <a:r>
              <a:rPr lang="ru-RU" sz="1400" b="1">
                <a:solidFill>
                  <a:srgbClr val="D1630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400" b="1" smtClean="0">
                <a:solidFill>
                  <a:srgbClr val="D16309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400" b="1" dirty="0">
                <a:solidFill>
                  <a:srgbClr val="D16309"/>
                </a:solidFill>
                <a:latin typeface="Arial" pitchFamily="34" charset="0"/>
                <a:cs typeface="Arial" pitchFamily="34" charset="0"/>
              </a:rPr>
              <a:t>495) 366-65-27, 366-65-04</a:t>
            </a:r>
            <a:r>
              <a:rPr lang="ru-RU" sz="1400" b="1">
                <a:solidFill>
                  <a:srgbClr val="D1630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smtClean="0">
                <a:solidFill>
                  <a:srgbClr val="D16309"/>
                </a:solidFill>
                <a:latin typeface="Arial" pitchFamily="34" charset="0"/>
                <a:cs typeface="Arial" pitchFamily="34" charset="0"/>
              </a:rPr>
              <a:t>366-29-45</a:t>
            </a:r>
            <a:endParaRPr lang="ru-RU" sz="1400" b="1" dirty="0">
              <a:solidFill>
                <a:srgbClr val="D1630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34966" y="5821278"/>
            <a:ext cx="5320429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 algn="ctr">
              <a:lnSpc>
                <a:spcPts val="2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200" smtClean="0"/>
              <a:t>Управление Федеральной службы государственной статистики </a:t>
            </a:r>
            <a:br>
              <a:rPr lang="ru-RU" sz="1200" smtClean="0"/>
            </a:br>
            <a:r>
              <a:rPr lang="ru-RU" sz="1200" smtClean="0"/>
              <a:t>по г. Москве и Московской области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91343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2920</TotalTime>
  <Words>143</Words>
  <Application>Microsoft Office PowerPoint</Application>
  <PresentationFormat>Произвольный</PresentationFormat>
  <Paragraphs>42</Paragraphs>
  <Slides>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P77_BikovaMA</dc:creator>
  <cp:lastModifiedBy>Кукушкин Александр Михайлович</cp:lastModifiedBy>
  <cp:revision>480</cp:revision>
  <cp:lastPrinted>2021-07-01T12:00:21Z</cp:lastPrinted>
  <dcterms:created xsi:type="dcterms:W3CDTF">2021-04-29T09:04:26Z</dcterms:created>
  <dcterms:modified xsi:type="dcterms:W3CDTF">2021-07-30T16:16:37Z</dcterms:modified>
</cp:coreProperties>
</file>